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4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89" r:id="rId22"/>
    <p:sldId id="291" r:id="rId2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svg"/><Relationship Id="rId7" Type="http://schemas.openxmlformats.org/officeDocument/2006/relationships/image" Target="../media/image14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6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045ABA0-69C5-B056-227A-273778E5A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00206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FFC000"/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35F71B-9B54-1FFB-87B3-B13B2C5C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B257B-8DFD-B1AC-0872-F4412DDD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250B1F-FECB-EF83-94EE-0C52B439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svg"/><Relationship Id="rId20" Type="http://schemas.openxmlformats.org/officeDocument/2006/relationships/image" Target="../media/image8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0008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2A292FA-F4D9-FA7F-E2DB-EE27254A55D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2622" y="6099942"/>
            <a:ext cx="1859378" cy="76819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85098"/>
            <a:ext cx="1859379" cy="76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Tx/>
        <a:buBlip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</a:buBlip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Tx/>
        <a:buBlip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</a:buBlip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07/06/2023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praticar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Consultas, agendamentos, visita domiciliar, lista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4" y="450166"/>
            <a:ext cx="10768145" cy="5597936"/>
          </a:xfrm>
        </p:spPr>
      </p:pic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28AA281-BCE2-3D26-2146-0A78567B74B6}"/>
              </a:ext>
            </a:extLst>
          </p:cNvPr>
          <p:cNvGrpSpPr/>
          <p:nvPr/>
        </p:nvGrpSpPr>
        <p:grpSpPr>
          <a:xfrm>
            <a:off x="3038622" y="1516967"/>
            <a:ext cx="8876713" cy="436098"/>
            <a:chOff x="3038622" y="1516967"/>
            <a:chExt cx="8876713" cy="436098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C8D749C3-C6A0-F225-30CD-4FCD94299836}"/>
                </a:ext>
              </a:extLst>
            </p:cNvPr>
            <p:cNvSpPr/>
            <p:nvPr/>
          </p:nvSpPr>
          <p:spPr>
            <a:xfrm>
              <a:off x="3038622" y="1516967"/>
              <a:ext cx="1533378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8DF4D9D1-236C-E35E-076D-D13C85BF354F}"/>
                </a:ext>
              </a:extLst>
            </p:cNvPr>
            <p:cNvSpPr/>
            <p:nvPr/>
          </p:nvSpPr>
          <p:spPr>
            <a:xfrm>
              <a:off x="4707318" y="1516967"/>
              <a:ext cx="722811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0DE8C6B2-7EC5-0195-A282-40D13980E572}"/>
                </a:ext>
              </a:extLst>
            </p:cNvPr>
            <p:cNvSpPr/>
            <p:nvPr/>
          </p:nvSpPr>
          <p:spPr>
            <a:xfrm>
              <a:off x="5565448" y="1516967"/>
              <a:ext cx="1027276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EE2200C-E1C4-89AB-19D2-9DFA8D372EAF}"/>
                </a:ext>
              </a:extLst>
            </p:cNvPr>
            <p:cNvSpPr/>
            <p:nvPr/>
          </p:nvSpPr>
          <p:spPr>
            <a:xfrm>
              <a:off x="6761873" y="1516967"/>
              <a:ext cx="1027276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FBA1198C-7FF3-2B7B-8BA3-4D46E34130E8}"/>
                </a:ext>
              </a:extLst>
            </p:cNvPr>
            <p:cNvSpPr/>
            <p:nvPr/>
          </p:nvSpPr>
          <p:spPr>
            <a:xfrm>
              <a:off x="7986094" y="1516967"/>
              <a:ext cx="2156712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9282539-B370-243E-67E8-D88040ADA0DE}"/>
                </a:ext>
              </a:extLst>
            </p:cNvPr>
            <p:cNvSpPr/>
            <p:nvPr/>
          </p:nvSpPr>
          <p:spPr>
            <a:xfrm>
              <a:off x="10283479" y="1516967"/>
              <a:ext cx="1631856" cy="43609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6EF3A-CAFB-4497-2954-98373955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praticar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076854-57A3-BA3D-579D-2C6F077EF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Agendamento e reserva de agenda</a:t>
            </a:r>
          </a:p>
          <a:p>
            <a:r>
              <a:rPr lang="pt-BR" dirty="0"/>
              <a:t>Prescrição de medicamentos, encaminhamentos, solicitação de exame</a:t>
            </a:r>
          </a:p>
          <a:p>
            <a:r>
              <a:rPr lang="pt-BR" dirty="0"/>
              <a:t>Visita domiciliar</a:t>
            </a:r>
          </a:p>
          <a:p>
            <a:r>
              <a:rPr lang="pt-BR" dirty="0"/>
              <a:t>Pré-natal do parceiro</a:t>
            </a:r>
          </a:p>
          <a:p>
            <a:r>
              <a:rPr lang="pt-BR" dirty="0"/>
              <a:t>Elementos da lista de atendimento</a:t>
            </a:r>
          </a:p>
          <a:p>
            <a:r>
              <a:rPr lang="pt-BR" dirty="0"/>
              <a:t>Consulta subsequente da gestante</a:t>
            </a:r>
          </a:p>
          <a:p>
            <a:r>
              <a:rPr lang="pt-BR" dirty="0"/>
              <a:t>Filtros de histórico</a:t>
            </a:r>
          </a:p>
          <a:p>
            <a:r>
              <a:rPr lang="pt-BR" dirty="0"/>
              <a:t>Cadastro do cidadão, </a:t>
            </a:r>
          </a:p>
          <a:p>
            <a:pPr lvl="1"/>
            <a:r>
              <a:rPr lang="pt-BR" dirty="0"/>
              <a:t>CUIDADO COM A GESTANTE COM SEXO MASCULINO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6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1073B4-3BEE-698D-458D-0497323A6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-60426"/>
            <a:ext cx="11913326" cy="790938"/>
          </a:xfrm>
        </p:spPr>
        <p:txBody>
          <a:bodyPr>
            <a:normAutofit/>
          </a:bodyPr>
          <a:lstStyle/>
          <a:p>
            <a:r>
              <a:rPr lang="pt-BR" sz="4000" dirty="0"/>
              <a:t>INDICADORES eMULTI GRANJA</a:t>
            </a:r>
          </a:p>
        </p:txBody>
      </p:sp>
      <p:graphicFrame>
        <p:nvGraphicFramePr>
          <p:cNvPr id="3" name="Tabela 3">
            <a:extLst>
              <a:ext uri="{FF2B5EF4-FFF2-40B4-BE49-F238E27FC236}">
                <a16:creationId xmlns:a16="http://schemas.microsoft.com/office/drawing/2014/main" id="{2A6191FD-0F4F-A3E7-F972-38E2DEE7FA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95542"/>
              </p:ext>
            </p:extLst>
          </p:nvPr>
        </p:nvGraphicFramePr>
        <p:xfrm>
          <a:off x="156754" y="604912"/>
          <a:ext cx="11878492" cy="55018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6674">
                  <a:extLst>
                    <a:ext uri="{9D8B030D-6E8A-4147-A177-3AD203B41FA5}">
                      <a16:colId xmlns:a16="http://schemas.microsoft.com/office/drawing/2014/main" val="3338792977"/>
                    </a:ext>
                  </a:extLst>
                </a:gridCol>
                <a:gridCol w="3108253">
                  <a:extLst>
                    <a:ext uri="{9D8B030D-6E8A-4147-A177-3AD203B41FA5}">
                      <a16:colId xmlns:a16="http://schemas.microsoft.com/office/drawing/2014/main" val="1255433133"/>
                    </a:ext>
                  </a:extLst>
                </a:gridCol>
                <a:gridCol w="1241162">
                  <a:extLst>
                    <a:ext uri="{9D8B030D-6E8A-4147-A177-3AD203B41FA5}">
                      <a16:colId xmlns:a16="http://schemas.microsoft.com/office/drawing/2014/main" val="2122426453"/>
                    </a:ext>
                  </a:extLst>
                </a:gridCol>
                <a:gridCol w="5992837">
                  <a:extLst>
                    <a:ext uri="{9D8B030D-6E8A-4147-A177-3AD203B41FA5}">
                      <a16:colId xmlns:a16="http://schemas.microsoft.com/office/drawing/2014/main" val="2441417156"/>
                    </a:ext>
                  </a:extLst>
                </a:gridCol>
                <a:gridCol w="879566">
                  <a:extLst>
                    <a:ext uri="{9D8B030D-6E8A-4147-A177-3AD203B41FA5}">
                      <a16:colId xmlns:a16="http://schemas.microsoft.com/office/drawing/2014/main" val="3980842237"/>
                    </a:ext>
                  </a:extLst>
                </a:gridCol>
              </a:tblGrid>
              <a:tr h="888766">
                <a:tc>
                  <a:txBody>
                    <a:bodyPr/>
                    <a:lstStyle/>
                    <a:p>
                      <a:pPr algn="ctr"/>
                      <a:endParaRPr lang="pt-BR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INDICADORES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META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CÁLCULO DO INDICADOR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PESO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8723265"/>
                  </a:ext>
                </a:extLst>
              </a:tr>
              <a:tr h="134690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Educação Permanente realizado nas ESF vinculadas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(Número de reuniões para educação permanente/ Número de equipes vinculadas ao eMulti) *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7003466"/>
                  </a:ext>
                </a:extLst>
              </a:tr>
              <a:tr h="117394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Proporção de atendimentos compartilhados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60%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(Número de atendimentos individuais compartilhados/ Total de atendimentos individuais) *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1557469"/>
                  </a:ext>
                </a:extLst>
              </a:tr>
              <a:tr h="888766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Visita domiciliar compartilhada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100%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(Visita domiciliar compartilhada/ Total de Visitas) *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75677902"/>
                  </a:ext>
                </a:extLst>
              </a:tr>
              <a:tr h="1173947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b="1" dirty="0"/>
                        <a:t>Atendimento em grupo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20%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(Atendimento em Grupo com participantes identificados/ Total de atividades coletivas) * 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/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5293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8848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</TotalTime>
  <Words>296</Words>
  <Application>Microsoft Office PowerPoint</Application>
  <PresentationFormat>Widescreen</PresentationFormat>
  <Paragraphs>83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Calibri</vt:lpstr>
      <vt:lpstr>Calibri Light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Para praticar</vt:lpstr>
      <vt:lpstr>Para praticar</vt:lpstr>
      <vt:lpstr>INDICADORES eMULTI GRANJA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22</cp:revision>
  <dcterms:created xsi:type="dcterms:W3CDTF">2023-03-10T00:01:37Z</dcterms:created>
  <dcterms:modified xsi:type="dcterms:W3CDTF">2023-06-07T15:08:52Z</dcterms:modified>
</cp:coreProperties>
</file>